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920652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7618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FE635A-C4E6-4559-B2FE-4DCB32AF224D}"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201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16722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FE635A-C4E6-4559-B2FE-4DCB32AF224D}"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337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2864475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244409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67684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702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63375-7077-4C2A-9761-8984FA214149}" type="datetimeFigureOut">
              <a:rPr lang="en-IN" smtClean="0"/>
              <a:t>16-06-2021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330453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43219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63375-7077-4C2A-9761-8984FA214149}" type="datetimeFigureOut">
              <a:rPr lang="en-IN" smtClean="0"/>
              <a:t>16-06-2021</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31925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63375-7077-4C2A-9761-8984FA214149}" type="datetimeFigureOut">
              <a:rPr lang="en-IN" smtClean="0"/>
              <a:t>16-06-2021</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417044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63375-7077-4C2A-9761-8984FA214149}" type="datetimeFigureOut">
              <a:rPr lang="en-IN" smtClean="0"/>
              <a:t>16-06-2021</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45835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195556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63375-7077-4C2A-9761-8984FA214149}" type="datetimeFigureOut">
              <a:rPr lang="en-IN" smtClean="0"/>
              <a:t>16-06-2021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FE635A-C4E6-4559-B2FE-4DCB32AF224D}" type="slidenum">
              <a:rPr lang="en-IN" smtClean="0"/>
              <a:t>‹#›</a:t>
            </a:fld>
            <a:endParaRPr lang="en-IN"/>
          </a:p>
        </p:txBody>
      </p:sp>
    </p:spTree>
    <p:extLst>
      <p:ext uri="{BB962C8B-B14F-4D97-AF65-F5344CB8AC3E}">
        <p14:creationId xmlns:p14="http://schemas.microsoft.com/office/powerpoint/2010/main" val="314915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7163375-7077-4C2A-9761-8984FA214149}" type="datetimeFigureOut">
              <a:rPr lang="en-IN" smtClean="0"/>
              <a:t>16-06-2021</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FE635A-C4E6-4559-B2FE-4DCB32AF224D}" type="slidenum">
              <a:rPr lang="en-IN" smtClean="0"/>
              <a:t>‹#›</a:t>
            </a:fld>
            <a:endParaRPr lang="en-IN"/>
          </a:p>
        </p:txBody>
      </p:sp>
    </p:spTree>
    <p:extLst>
      <p:ext uri="{BB962C8B-B14F-4D97-AF65-F5344CB8AC3E}">
        <p14:creationId xmlns:p14="http://schemas.microsoft.com/office/powerpoint/2010/main" val="33502613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1C4A-6BA0-4C56-A13F-8487CF60C4E2}"/>
              </a:ext>
            </a:extLst>
          </p:cNvPr>
          <p:cNvSpPr>
            <a:spLocks noGrp="1"/>
          </p:cNvSpPr>
          <p:nvPr>
            <p:ph type="ctrTitle"/>
          </p:nvPr>
        </p:nvSpPr>
        <p:spPr/>
        <p:txBody>
          <a:bodyPr>
            <a:normAutofit/>
          </a:bodyPr>
          <a:lstStyle/>
          <a:p>
            <a:r>
              <a:rPr lang="en-US" sz="7200" b="1" dirty="0">
                <a:effectLst>
                  <a:outerShdw blurRad="38100" dist="38100" dir="2700000" algn="tl">
                    <a:srgbClr val="000000">
                      <a:alpha val="43137"/>
                    </a:srgbClr>
                  </a:outerShdw>
                </a:effectLst>
                <a:latin typeface="Algerian" panose="04020705040A02060702" pitchFamily="82" charset="0"/>
              </a:rPr>
              <a:t>Cost of capital:</a:t>
            </a:r>
            <a:endParaRPr lang="en-IN" sz="7200" b="1" dirty="0">
              <a:effectLst>
                <a:outerShdw blurRad="38100" dist="38100" dir="2700000" algn="tl">
                  <a:srgbClr val="000000">
                    <a:alpha val="43137"/>
                  </a:srgbClr>
                </a:outerShdw>
              </a:effectLst>
              <a:latin typeface="Algerian" panose="04020705040A02060702" pitchFamily="82" charset="0"/>
            </a:endParaRPr>
          </a:p>
        </p:txBody>
      </p:sp>
      <p:sp>
        <p:nvSpPr>
          <p:cNvPr id="3" name="Subtitle 2">
            <a:extLst>
              <a:ext uri="{FF2B5EF4-FFF2-40B4-BE49-F238E27FC236}">
                <a16:creationId xmlns:a16="http://schemas.microsoft.com/office/drawing/2014/main" id="{3FA429C8-367F-4FE1-89AD-4C1EC8961EB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29481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FE31-812C-443E-8B1F-9DF9F676A35F}"/>
              </a:ext>
            </a:extLst>
          </p:cNvPr>
          <p:cNvSpPr>
            <a:spLocks noGrp="1"/>
          </p:cNvSpPr>
          <p:nvPr>
            <p:ph type="title"/>
          </p:nvPr>
        </p:nvSpPr>
        <p:spPr/>
        <p:txBody>
          <a:bodyPr/>
          <a:lstStyle/>
          <a:p>
            <a:r>
              <a:rPr lang="en-US" dirty="0"/>
              <a:t>Meaning </a:t>
            </a:r>
            <a:endParaRPr lang="en-IN" dirty="0"/>
          </a:p>
        </p:txBody>
      </p:sp>
      <p:sp>
        <p:nvSpPr>
          <p:cNvPr id="3" name="Content Placeholder 2">
            <a:extLst>
              <a:ext uri="{FF2B5EF4-FFF2-40B4-BE49-F238E27FC236}">
                <a16:creationId xmlns:a16="http://schemas.microsoft.com/office/drawing/2014/main" id="{D6A31EA3-1952-4725-8079-610E76898A89}"/>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simple terms, cost of capital is the annual payment payable by the company on the long term securities issued during the capital obtained.</a:t>
            </a:r>
          </a:p>
          <a:p>
            <a:r>
              <a:rPr lang="en-US" sz="2800" dirty="0">
                <a:latin typeface="Times New Roman" panose="02020603050405020304" pitchFamily="18" charset="0"/>
                <a:cs typeface="Times New Roman" panose="02020603050405020304" pitchFamily="18" charset="0"/>
              </a:rPr>
              <a:t>The cost of capital will be in the form of dividend on shares and interest on debenture.</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04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8CDD-45E7-443A-90DC-4C7A3D6933DA}"/>
              </a:ext>
            </a:extLst>
          </p:cNvPr>
          <p:cNvSpPr>
            <a:spLocks noGrp="1"/>
          </p:cNvSpPr>
          <p:nvPr>
            <p:ph type="title"/>
          </p:nvPr>
        </p:nvSpPr>
        <p:spPr/>
        <p:txBody>
          <a:bodyPr/>
          <a:lstStyle/>
          <a:p>
            <a:r>
              <a:rPr lang="en-US" dirty="0"/>
              <a:t>Definition: </a:t>
            </a:r>
            <a:endParaRPr lang="en-IN" dirty="0"/>
          </a:p>
        </p:txBody>
      </p:sp>
      <p:sp>
        <p:nvSpPr>
          <p:cNvPr id="3" name="Content Placeholder 2">
            <a:extLst>
              <a:ext uri="{FF2B5EF4-FFF2-40B4-BE49-F238E27FC236}">
                <a16:creationId xmlns:a16="http://schemas.microsoft.com/office/drawing/2014/main" id="{17369E8A-3701-4F4E-8B9E-82BD9D9290DB}"/>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According to Jhon J. Hampton defined it as, “the rate of return the firm requires from investment in order to increase the value of the firm in the market place”</a:t>
            </a:r>
          </a:p>
          <a:p>
            <a:r>
              <a:rPr lang="en-US" sz="2400" dirty="0">
                <a:latin typeface="Times New Roman" panose="02020603050405020304" pitchFamily="18" charset="0"/>
                <a:cs typeface="Times New Roman" panose="02020603050405020304" pitchFamily="18" charset="0"/>
              </a:rPr>
              <a:t>As per this definition the rate of return needed to be maintain on the market price of the equity share. </a:t>
            </a:r>
          </a:p>
          <a:p>
            <a:r>
              <a:rPr lang="en-US" sz="2400" dirty="0">
                <a:latin typeface="Times New Roman" panose="02020603050405020304" pitchFamily="18" charset="0"/>
                <a:cs typeface="Times New Roman" panose="02020603050405020304" pitchFamily="18" charset="0"/>
              </a:rPr>
              <a:t>In otherwards, it is the return the market is expecting on its investment made in the capital of the company.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56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D5E3-0F89-4622-83F3-F49498417179}"/>
              </a:ext>
            </a:extLst>
          </p:cNvPr>
          <p:cNvSpPr>
            <a:spLocks noGrp="1"/>
          </p:cNvSpPr>
          <p:nvPr>
            <p:ph type="title"/>
          </p:nvPr>
        </p:nvSpPr>
        <p:spPr/>
        <p:txBody>
          <a:bodyPr/>
          <a:lstStyle/>
          <a:p>
            <a:r>
              <a:rPr lang="en-US" dirty="0"/>
              <a:t>Components of cost of Capital:</a:t>
            </a:r>
            <a:endParaRPr lang="en-IN" dirty="0"/>
          </a:p>
        </p:txBody>
      </p:sp>
      <p:sp>
        <p:nvSpPr>
          <p:cNvPr id="3" name="Content Placeholder 2">
            <a:extLst>
              <a:ext uri="{FF2B5EF4-FFF2-40B4-BE49-F238E27FC236}">
                <a16:creationId xmlns:a16="http://schemas.microsoft.com/office/drawing/2014/main" id="{6DE7A528-4696-450B-8353-99D369DB391D}"/>
              </a:ext>
            </a:extLst>
          </p:cNvPr>
          <p:cNvSpPr>
            <a:spLocks noGrp="1"/>
          </p:cNvSpPr>
          <p:nvPr>
            <p:ph idx="1"/>
          </p:nvPr>
        </p:nvSpPr>
        <p:spPr/>
        <p:txBody>
          <a:bodyPr>
            <a:normAutofit/>
          </a:bodyPr>
          <a:lstStyle/>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Cost of Equity.</a:t>
            </a:r>
          </a:p>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Cost of Preference shares.</a:t>
            </a:r>
          </a:p>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 Cost of debenture</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8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022E-D4C3-4FEF-B25D-32CC4A5709E0}"/>
              </a:ext>
            </a:extLst>
          </p:cNvPr>
          <p:cNvSpPr>
            <a:spLocks noGrp="1"/>
          </p:cNvSpPr>
          <p:nvPr>
            <p:ph type="title"/>
          </p:nvPr>
        </p:nvSpPr>
        <p:spPr/>
        <p:txBody>
          <a:bodyPr/>
          <a:lstStyle/>
          <a:p>
            <a:r>
              <a:rPr lang="en-US" dirty="0"/>
              <a:t>A. Cost of Equity:</a:t>
            </a:r>
            <a:endParaRPr lang="en-IN" dirty="0"/>
          </a:p>
        </p:txBody>
      </p:sp>
      <p:sp>
        <p:nvSpPr>
          <p:cNvPr id="3" name="Content Placeholder 2">
            <a:extLst>
              <a:ext uri="{FF2B5EF4-FFF2-40B4-BE49-F238E27FC236}">
                <a16:creationId xmlns:a16="http://schemas.microsoft.com/office/drawing/2014/main" id="{9B5060B4-D697-4259-A651-247C66104CD0}"/>
              </a:ext>
            </a:extLst>
          </p:cNvPr>
          <p:cNvSpPr>
            <a:spLocks noGrp="1"/>
          </p:cNvSpPr>
          <p:nvPr>
            <p:ph idx="1"/>
          </p:nvPr>
        </p:nvSpPr>
        <p:spPr/>
        <p:txBody>
          <a:bodyPr/>
          <a:lstStyle/>
          <a:p>
            <a:r>
              <a:rPr lang="en-US" dirty="0"/>
              <a:t>It is the annual cost payable by the company, on its equity shares in the form of dividend.</a:t>
            </a:r>
          </a:p>
          <a:p>
            <a:r>
              <a:rPr lang="en-US" dirty="0"/>
              <a:t>There are 2 methods for computing the cost of equity.</a:t>
            </a:r>
          </a:p>
          <a:p>
            <a:pPr>
              <a:buFont typeface="+mj-lt"/>
              <a:buAutoNum type="arabicPeriod"/>
            </a:pPr>
            <a:r>
              <a:rPr lang="en-US" dirty="0"/>
              <a:t>Dividend yield method.</a:t>
            </a:r>
          </a:p>
          <a:p>
            <a:pPr>
              <a:buFont typeface="+mj-lt"/>
              <a:buAutoNum type="arabicPeriod"/>
            </a:pPr>
            <a:r>
              <a:rPr lang="en-US" dirty="0"/>
              <a:t>Dividend growth method.</a:t>
            </a:r>
            <a:endParaRPr lang="en-IN" dirty="0"/>
          </a:p>
        </p:txBody>
      </p:sp>
    </p:spTree>
    <p:extLst>
      <p:ext uri="{BB962C8B-B14F-4D97-AF65-F5344CB8AC3E}">
        <p14:creationId xmlns:p14="http://schemas.microsoft.com/office/powerpoint/2010/main" val="362560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9626-C499-44AB-B8D6-78B77F84A07B}"/>
              </a:ext>
            </a:extLst>
          </p:cNvPr>
          <p:cNvSpPr>
            <a:spLocks noGrp="1"/>
          </p:cNvSpPr>
          <p:nvPr>
            <p:ph type="title"/>
          </p:nvPr>
        </p:nvSpPr>
        <p:spPr/>
        <p:txBody>
          <a:bodyPr/>
          <a:lstStyle/>
          <a:p>
            <a:r>
              <a:rPr lang="en-US" dirty="0"/>
              <a:t>1. Dividend yield method:</a:t>
            </a:r>
            <a:endParaRPr lang="en-IN" dirty="0"/>
          </a:p>
        </p:txBody>
      </p:sp>
      <p:sp>
        <p:nvSpPr>
          <p:cNvPr id="3" name="Content Placeholder 2">
            <a:extLst>
              <a:ext uri="{FF2B5EF4-FFF2-40B4-BE49-F238E27FC236}">
                <a16:creationId xmlns:a16="http://schemas.microsoft.com/office/drawing/2014/main" id="{B43AD553-DDC8-43D6-AFC9-94F84583C875}"/>
              </a:ext>
            </a:extLst>
          </p:cNvPr>
          <p:cNvSpPr>
            <a:spLocks noGrp="1"/>
          </p:cNvSpPr>
          <p:nvPr>
            <p:ph idx="1"/>
          </p:nvPr>
        </p:nvSpPr>
        <p:spPr>
          <a:xfrm>
            <a:off x="2589212" y="2456268"/>
            <a:ext cx="8915400" cy="3777622"/>
          </a:xfrm>
        </p:spPr>
        <p:txBody>
          <a:bodyPr>
            <a:normAutofit lnSpcReduction="10000"/>
          </a:bodyPr>
          <a:lstStyle/>
          <a:p>
            <a:r>
              <a:rPr lang="en-US" dirty="0"/>
              <a:t>Under this method, the cost of equity is computed on the basis of dividend earn per equity shares.</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IN" dirty="0" err="1"/>
              <a:t>Ke</a:t>
            </a:r>
            <a:r>
              <a:rPr lang="en-IN" dirty="0"/>
              <a:t> = Cost of equity.</a:t>
            </a:r>
          </a:p>
          <a:p>
            <a:pPr marL="0" indent="0">
              <a:buNone/>
            </a:pPr>
            <a:r>
              <a:rPr lang="en-IN" dirty="0"/>
              <a:t>D = Dividend per share</a:t>
            </a:r>
          </a:p>
          <a:p>
            <a:pPr marL="0" indent="0">
              <a:buNone/>
            </a:pPr>
            <a:r>
              <a:rPr lang="en-IN" dirty="0"/>
              <a:t>P = market price</a:t>
            </a:r>
            <a:endParaRPr lang="en-US" dirty="0"/>
          </a:p>
        </p:txBody>
      </p:sp>
      <p:pic>
        <p:nvPicPr>
          <p:cNvPr id="9" name="Picture 8">
            <a:extLst>
              <a:ext uri="{FF2B5EF4-FFF2-40B4-BE49-F238E27FC236}">
                <a16:creationId xmlns:a16="http://schemas.microsoft.com/office/drawing/2014/main" id="{17A0FC5E-376B-455E-A7DF-EB944FA61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637" y="3305908"/>
            <a:ext cx="3038621" cy="1294227"/>
          </a:xfrm>
          <a:prstGeom prst="rect">
            <a:avLst/>
          </a:prstGeom>
        </p:spPr>
      </p:pic>
    </p:spTree>
    <p:extLst>
      <p:ext uri="{BB962C8B-B14F-4D97-AF65-F5344CB8AC3E}">
        <p14:creationId xmlns:p14="http://schemas.microsoft.com/office/powerpoint/2010/main" val="267483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DE3AC-FD4E-41FC-B8C3-9ECAA0BFA5C3}"/>
              </a:ext>
            </a:extLst>
          </p:cNvPr>
          <p:cNvSpPr>
            <a:spLocks noGrp="1"/>
          </p:cNvSpPr>
          <p:nvPr>
            <p:ph type="title"/>
          </p:nvPr>
        </p:nvSpPr>
        <p:spPr/>
        <p:txBody>
          <a:bodyPr/>
          <a:lstStyle/>
          <a:p>
            <a:r>
              <a:rPr lang="en-US" dirty="0"/>
              <a:t>Note:</a:t>
            </a:r>
            <a:endParaRPr lang="en-IN" dirty="0"/>
          </a:p>
        </p:txBody>
      </p:sp>
      <p:sp>
        <p:nvSpPr>
          <p:cNvPr id="3" name="Content Placeholder 2">
            <a:extLst>
              <a:ext uri="{FF2B5EF4-FFF2-40B4-BE49-F238E27FC236}">
                <a16:creationId xmlns:a16="http://schemas.microsoft.com/office/drawing/2014/main" id="{E5DD49DD-F1C5-442D-8F88-BD2E1ABD17CC}"/>
              </a:ext>
            </a:extLst>
          </p:cNvPr>
          <p:cNvSpPr>
            <a:spLocks noGrp="1"/>
          </p:cNvSpPr>
          <p:nvPr>
            <p:ph idx="1"/>
          </p:nvPr>
        </p:nvSpPr>
        <p:spPr/>
        <p:txBody>
          <a:bodyPr/>
          <a:lstStyle/>
          <a:p>
            <a:r>
              <a:rPr lang="en-US" dirty="0"/>
              <a:t>In certain situation the equity share will not carry any market price. That means, specially when the shares are issued on initial public offer (IPO). When the shares will not carry any market price. In such situation value of ‘P’ is calculated as below;</a:t>
            </a:r>
          </a:p>
          <a:p>
            <a:r>
              <a:rPr lang="en-US" dirty="0"/>
              <a:t>P=Net proceeding</a:t>
            </a:r>
          </a:p>
          <a:p>
            <a:pPr marL="0" indent="0">
              <a:buNone/>
            </a:pPr>
            <a:r>
              <a:rPr lang="en-US" dirty="0"/>
              <a:t>	number of equity shares</a:t>
            </a:r>
          </a:p>
          <a:p>
            <a:pPr marL="0" indent="0">
              <a:buNone/>
            </a:pPr>
            <a:endParaRPr lang="en-US" dirty="0"/>
          </a:p>
          <a:p>
            <a:pPr marL="0" indent="0">
              <a:buNone/>
            </a:pPr>
            <a:r>
              <a:rPr lang="en-US" dirty="0"/>
              <a:t>Net proceeding = Total proceeding – expenses  </a:t>
            </a:r>
            <a:endParaRPr lang="en-IN" dirty="0"/>
          </a:p>
        </p:txBody>
      </p:sp>
      <p:cxnSp>
        <p:nvCxnSpPr>
          <p:cNvPr id="5" name="Straight Connector 4">
            <a:extLst>
              <a:ext uri="{FF2B5EF4-FFF2-40B4-BE49-F238E27FC236}">
                <a16:creationId xmlns:a16="http://schemas.microsoft.com/office/drawing/2014/main" id="{0D68679D-CD8D-44B4-BBF5-CAFAA19A9523}"/>
              </a:ext>
            </a:extLst>
          </p:cNvPr>
          <p:cNvCxnSpPr/>
          <p:nvPr/>
        </p:nvCxnSpPr>
        <p:spPr>
          <a:xfrm>
            <a:off x="3108960" y="3756074"/>
            <a:ext cx="27854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87510"/>
      </p:ext>
    </p:extLst>
  </p:cSld>
  <p:clrMapOvr>
    <a:masterClrMapping/>
  </p:clrMapOvr>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TotalTime>
  <Words>304</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Century Gothic</vt:lpstr>
      <vt:lpstr>Times New Roman</vt:lpstr>
      <vt:lpstr>Wingdings 3</vt:lpstr>
      <vt:lpstr>Wisp</vt:lpstr>
      <vt:lpstr>Cost of capital:</vt:lpstr>
      <vt:lpstr>Meaning </vt:lpstr>
      <vt:lpstr>Definition: </vt:lpstr>
      <vt:lpstr>Components of cost of Capital:</vt:lpstr>
      <vt:lpstr>A. Cost of Equity:</vt:lpstr>
      <vt:lpstr>1. Dividend yield method:</vt:lpstr>
      <vt:lpstr>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capital:</dc:title>
  <dc:creator>user</dc:creator>
  <cp:lastModifiedBy>user</cp:lastModifiedBy>
  <cp:revision>5</cp:revision>
  <dcterms:created xsi:type="dcterms:W3CDTF">2021-06-14T12:44:45Z</dcterms:created>
  <dcterms:modified xsi:type="dcterms:W3CDTF">2021-06-16T06:12:07Z</dcterms:modified>
</cp:coreProperties>
</file>